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10896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3" d="100"/>
          <a:sy n="13" d="100"/>
        </p:scale>
        <p:origin x="164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584530"/>
            <a:ext cx="26426160" cy="14007253"/>
          </a:xfrm>
        </p:spPr>
        <p:txBody>
          <a:bodyPr anchor="b"/>
          <a:lstStyle>
            <a:lvl1pPr algn="ctr">
              <a:defRPr sz="20400"/>
            </a:lvl1pPr>
          </a:lstStyle>
          <a:p>
            <a:r>
              <a:rPr lang="en-US" smtClean="0"/>
              <a:t>Click to edit Master title style</a:t>
            </a:r>
            <a:endParaRPr lang="en-US" dirty="0"/>
          </a:p>
        </p:txBody>
      </p:sp>
      <p:sp>
        <p:nvSpPr>
          <p:cNvPr id="3" name="Subtitle 2"/>
          <p:cNvSpPr>
            <a:spLocks noGrp="1"/>
          </p:cNvSpPr>
          <p:nvPr>
            <p:ph type="subTitle" idx="1"/>
          </p:nvPr>
        </p:nvSpPr>
        <p:spPr>
          <a:xfrm>
            <a:off x="3886200" y="21131956"/>
            <a:ext cx="23317200" cy="9713804"/>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A855975-0E40-44E8-8CCE-CF5E47399BE2}"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70840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55975-0E40-44E8-8CCE-CF5E47399BE2}"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2024865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42067"/>
            <a:ext cx="6703695" cy="340961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7412" y="2142067"/>
            <a:ext cx="19722465" cy="340961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55975-0E40-44E8-8CCE-CF5E47399BE2}"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3490077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55975-0E40-44E8-8CCE-CF5E47399BE2}"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70222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030472"/>
            <a:ext cx="26814780" cy="16736057"/>
          </a:xfrm>
        </p:spPr>
        <p:txBody>
          <a:bodyPr anchor="b"/>
          <a:lstStyle>
            <a:lvl1pPr>
              <a:defRPr sz="20400"/>
            </a:lvl1pPr>
          </a:lstStyle>
          <a:p>
            <a:r>
              <a:rPr lang="en-US" smtClean="0"/>
              <a:t>Click to edit Master title style</a:t>
            </a:r>
            <a:endParaRPr lang="en-US" dirty="0"/>
          </a:p>
        </p:txBody>
      </p:sp>
      <p:sp>
        <p:nvSpPr>
          <p:cNvPr id="3" name="Text Placeholder 2"/>
          <p:cNvSpPr>
            <a:spLocks noGrp="1"/>
          </p:cNvSpPr>
          <p:nvPr>
            <p:ph type="body" idx="1"/>
          </p:nvPr>
        </p:nvSpPr>
        <p:spPr>
          <a:xfrm>
            <a:off x="2121219" y="26924858"/>
            <a:ext cx="26814780" cy="8801097"/>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855975-0E40-44E8-8CCE-CF5E47399BE2}"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294900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37410" y="10710333"/>
            <a:ext cx="13213080" cy="25527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739110" y="10710333"/>
            <a:ext cx="13213080" cy="25527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855975-0E40-44E8-8CCE-CF5E47399BE2}"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172046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42076"/>
            <a:ext cx="26814780" cy="7776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41463" y="9862823"/>
            <a:ext cx="13152356"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4" name="Content Placeholder 3"/>
          <p:cNvSpPr>
            <a:spLocks noGrp="1"/>
          </p:cNvSpPr>
          <p:nvPr>
            <p:ph sz="half" idx="2"/>
          </p:nvPr>
        </p:nvSpPr>
        <p:spPr>
          <a:xfrm>
            <a:off x="2141463" y="14696440"/>
            <a:ext cx="13152356" cy="2161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739112" y="9862823"/>
            <a:ext cx="13217129"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6" name="Content Placeholder 5"/>
          <p:cNvSpPr>
            <a:spLocks noGrp="1"/>
          </p:cNvSpPr>
          <p:nvPr>
            <p:ph sz="quarter" idx="4"/>
          </p:nvPr>
        </p:nvSpPr>
        <p:spPr>
          <a:xfrm>
            <a:off x="15739112" y="14696440"/>
            <a:ext cx="13217129" cy="2161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855975-0E40-44E8-8CCE-CF5E47399BE2}"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1068168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855975-0E40-44E8-8CCE-CF5E47399BE2}"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196269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55975-0E40-44E8-8CCE-CF5E47399BE2}"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171120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smtClean="0"/>
              <a:t>Click to edit Master title style</a:t>
            </a:r>
            <a:endParaRPr lang="en-US" dirty="0"/>
          </a:p>
        </p:txBody>
      </p:sp>
      <p:sp>
        <p:nvSpPr>
          <p:cNvPr id="3" name="Content Placeholder 2"/>
          <p:cNvSpPr>
            <a:spLocks noGrp="1"/>
          </p:cNvSpPr>
          <p:nvPr>
            <p:ph idx="1"/>
          </p:nvPr>
        </p:nvSpPr>
        <p:spPr>
          <a:xfrm>
            <a:off x="13217129" y="5792902"/>
            <a:ext cx="15739110" cy="28591933"/>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CA855975-0E40-44E8-8CCE-CF5E47399BE2}"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125741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217129" y="5792902"/>
            <a:ext cx="15739110" cy="28591933"/>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smtClean="0"/>
              <a:t>Click icon to add picture</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CA855975-0E40-44E8-8CCE-CF5E47399BE2}"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185C7-E91B-42B8-A978-6BAD80370D02}" type="slidenum">
              <a:rPr lang="en-US" smtClean="0"/>
              <a:t>‹#›</a:t>
            </a:fld>
            <a:endParaRPr lang="en-US"/>
          </a:p>
        </p:txBody>
      </p:sp>
    </p:spTree>
    <p:extLst>
      <p:ext uri="{BB962C8B-B14F-4D97-AF65-F5344CB8AC3E}">
        <p14:creationId xmlns:p14="http://schemas.microsoft.com/office/powerpoint/2010/main" val="31187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42076"/>
            <a:ext cx="26814780" cy="7776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37410" y="10710333"/>
            <a:ext cx="26814780" cy="25527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37410" y="37290595"/>
            <a:ext cx="6995160" cy="2142067"/>
          </a:xfrm>
          <a:prstGeom prst="rect">
            <a:avLst/>
          </a:prstGeom>
        </p:spPr>
        <p:txBody>
          <a:bodyPr vert="horz" lIns="91440" tIns="45720" rIns="91440" bIns="45720" rtlCol="0" anchor="ctr"/>
          <a:lstStyle>
            <a:lvl1pPr algn="l">
              <a:defRPr sz="4080">
                <a:solidFill>
                  <a:schemeClr val="tx1">
                    <a:tint val="75000"/>
                  </a:schemeClr>
                </a:solidFill>
              </a:defRPr>
            </a:lvl1pPr>
          </a:lstStyle>
          <a:p>
            <a:fld id="{CA855975-0E40-44E8-8CCE-CF5E47399BE2}" type="datetimeFigureOut">
              <a:rPr lang="en-US" smtClean="0"/>
              <a:t>8/9/2022</a:t>
            </a:fld>
            <a:endParaRPr lang="en-US"/>
          </a:p>
        </p:txBody>
      </p:sp>
      <p:sp>
        <p:nvSpPr>
          <p:cNvPr id="5" name="Footer Placeholder 4"/>
          <p:cNvSpPr>
            <a:spLocks noGrp="1"/>
          </p:cNvSpPr>
          <p:nvPr>
            <p:ph type="ftr" sz="quarter" idx="3"/>
          </p:nvPr>
        </p:nvSpPr>
        <p:spPr>
          <a:xfrm>
            <a:off x="10298430" y="37290595"/>
            <a:ext cx="10492740" cy="2142067"/>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7290595"/>
            <a:ext cx="6995160" cy="2142067"/>
          </a:xfrm>
          <a:prstGeom prst="rect">
            <a:avLst/>
          </a:prstGeom>
        </p:spPr>
        <p:txBody>
          <a:bodyPr vert="horz" lIns="91440" tIns="45720" rIns="91440" bIns="45720" rtlCol="0" anchor="ctr"/>
          <a:lstStyle>
            <a:lvl1pPr algn="r">
              <a:defRPr sz="4080">
                <a:solidFill>
                  <a:schemeClr val="tx1">
                    <a:tint val="75000"/>
                  </a:schemeClr>
                </a:solidFill>
              </a:defRPr>
            </a:lvl1pPr>
          </a:lstStyle>
          <a:p>
            <a:fld id="{F0A185C7-E91B-42B8-A978-6BAD80370D02}" type="slidenum">
              <a:rPr lang="en-US" smtClean="0"/>
              <a:t>‹#›</a:t>
            </a:fld>
            <a:endParaRPr lang="en-US"/>
          </a:p>
        </p:txBody>
      </p:sp>
    </p:spTree>
    <p:extLst>
      <p:ext uri="{BB962C8B-B14F-4D97-AF65-F5344CB8AC3E}">
        <p14:creationId xmlns:p14="http://schemas.microsoft.com/office/powerpoint/2010/main" val="4291083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8"/>
          <p:cNvPicPr>
            <a:picLocks noChangeAspect="1" noChangeArrowheads="1"/>
          </p:cNvPicPr>
          <p:nvPr/>
        </p:nvPicPr>
        <p:blipFill>
          <a:blip r:embed="rId2">
            <a:extLst>
              <a:ext uri="{28A0092B-C50C-407E-A947-70E740481C1C}">
                <a14:useLocalDpi xmlns:a14="http://schemas.microsoft.com/office/drawing/2010/main" val="0"/>
              </a:ext>
            </a:extLst>
          </a:blip>
          <a:srcRect l="24139" r="24139"/>
          <a:stretch>
            <a:fillRect/>
          </a:stretch>
        </p:blipFill>
        <p:spPr bwMode="auto">
          <a:xfrm>
            <a:off x="-60473" y="11121"/>
            <a:ext cx="31212136" cy="402320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3"/>
          <p:cNvSpPr txBox="1">
            <a:spLocks noChangeArrowheads="1"/>
          </p:cNvSpPr>
          <p:nvPr/>
        </p:nvSpPr>
        <p:spPr bwMode="auto">
          <a:xfrm>
            <a:off x="887900" y="915014"/>
            <a:ext cx="29280441" cy="2643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601" tIns="36601" rIns="36601" bIns="36601" numCol="1" anchor="t" anchorCtr="0" compatLnSpc="1">
            <a:prstTxWarp prst="textNoShape">
              <a:avLst/>
            </a:prstTxWarp>
          </a:bodyPr>
          <a:lstStyle/>
          <a:p>
            <a:pPr algn="ctr" defTabSz="915040" eaLnBrk="0" fontAlgn="base" hangingPunct="0">
              <a:spcBef>
                <a:spcPct val="0"/>
              </a:spcBef>
              <a:spcAft>
                <a:spcPct val="0"/>
              </a:spcAft>
            </a:pPr>
            <a:r>
              <a:rPr lang="en-US" altLang="en-US" sz="10007" b="1">
                <a:solidFill>
                  <a:srgbClr val="000000"/>
                </a:solidFill>
                <a:latin typeface="Calibri" panose="020F0502020204030204" pitchFamily="34" charset="0"/>
              </a:rPr>
              <a:t>Company Title</a:t>
            </a:r>
          </a:p>
          <a:p>
            <a:pPr defTabSz="915040" eaLnBrk="0" fontAlgn="base" hangingPunct="0">
              <a:spcBef>
                <a:spcPct val="0"/>
              </a:spcBef>
              <a:spcAft>
                <a:spcPct val="0"/>
              </a:spcAft>
            </a:pPr>
            <a:endParaRPr lang="en-US" altLang="en-US" sz="1801">
              <a:latin typeface="Arial" panose="020B0604020202020204" pitchFamily="34" charset="0"/>
            </a:endParaRPr>
          </a:p>
        </p:txBody>
      </p:sp>
      <p:sp>
        <p:nvSpPr>
          <p:cNvPr id="5" name="Text Box 4"/>
          <p:cNvSpPr txBox="1">
            <a:spLocks noChangeArrowheads="1"/>
          </p:cNvSpPr>
          <p:nvPr/>
        </p:nvSpPr>
        <p:spPr bwMode="auto">
          <a:xfrm>
            <a:off x="1043579" y="2948379"/>
            <a:ext cx="13866589" cy="8729168"/>
          </a:xfrm>
          <a:prstGeom prst="rect">
            <a:avLst/>
          </a:prstGeom>
          <a:solidFill>
            <a:srgbClr val="D3DBE5">
              <a:alpha val="70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601" tIns="36601" rIns="36601" bIns="36601" numCol="1" anchor="t" anchorCtr="0" compatLnSpc="1">
            <a:prstTxWarp prst="textNoShape">
              <a:avLst/>
            </a:prstTxWarp>
          </a:bodyPr>
          <a:lstStyle/>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General Information/ introduction of the project and why it is unique/special</a:t>
            </a:r>
            <a:endParaRPr lang="en-US" altLang="en-US" sz="1801">
              <a:latin typeface="Arial" panose="020B0604020202020204" pitchFamily="34" charset="0"/>
            </a:endParaRPr>
          </a:p>
        </p:txBody>
      </p:sp>
      <p:sp>
        <p:nvSpPr>
          <p:cNvPr id="6" name="Text Box 5"/>
          <p:cNvSpPr txBox="1">
            <a:spLocks noChangeArrowheads="1"/>
          </p:cNvSpPr>
          <p:nvPr/>
        </p:nvSpPr>
        <p:spPr bwMode="auto">
          <a:xfrm>
            <a:off x="16255684" y="2948379"/>
            <a:ext cx="14020680" cy="8729168"/>
          </a:xfrm>
          <a:prstGeom prst="rect">
            <a:avLst/>
          </a:prstGeom>
          <a:solidFill>
            <a:srgbClr val="D3DBE5">
              <a:alpha val="70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601" tIns="36601" rIns="36601" bIns="36601" numCol="1" anchor="t" anchorCtr="0" compatLnSpc="1">
            <a:prstTxWarp prst="textNoShape">
              <a:avLst/>
            </a:prstTxWarp>
          </a:bodyPr>
          <a:lstStyle/>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Use the next two boxes to address the components of the award: Sustainability, Community Enhancement, Environmental Enterprise, Education, Pollution Prevention and Resource Conservation, Special Project Considerations. Only comment on what applies to your project. Your project should address at least one (1) of the below components. </a:t>
            </a:r>
          </a:p>
          <a:p>
            <a:pPr defTabSz="915040" eaLnBrk="0" fontAlgn="base" hangingPunct="0">
              <a:spcBef>
                <a:spcPct val="0"/>
              </a:spcBef>
              <a:spcAft>
                <a:spcPct val="0"/>
              </a:spcAft>
            </a:pP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b="1">
                <a:solidFill>
                  <a:srgbClr val="000000"/>
                </a:solidFill>
                <a:latin typeface="Calibri" panose="020F0502020204030204" pitchFamily="34" charset="0"/>
              </a:rPr>
              <a:t>Sustainability</a:t>
            </a:r>
            <a:br>
              <a:rPr lang="en-US" altLang="en-US" sz="2402" b="1">
                <a:solidFill>
                  <a:srgbClr val="000000"/>
                </a:solidFill>
                <a:latin typeface="Calibri" panose="020F0502020204030204" pitchFamily="34" charset="0"/>
              </a:rPr>
            </a:br>
            <a:r>
              <a:rPr lang="en-US" altLang="en-US" sz="2402">
                <a:solidFill>
                  <a:srgbClr val="000000"/>
                </a:solidFill>
                <a:latin typeface="Calibri" panose="020F0502020204030204" pitchFamily="34" charset="0"/>
              </a:rPr>
              <a:t>A</a:t>
            </a:r>
            <a:r>
              <a:rPr lang="en-US" altLang="en-US" sz="2402" b="1">
                <a:solidFill>
                  <a:srgbClr val="000000"/>
                </a:solidFill>
                <a:latin typeface="Calibri" panose="020F0502020204030204" pitchFamily="34" charset="0"/>
              </a:rPr>
              <a:t> </a:t>
            </a:r>
            <a:r>
              <a:rPr lang="en-US" altLang="en-US" sz="2402">
                <a:solidFill>
                  <a:srgbClr val="000000"/>
                </a:solidFill>
                <a:latin typeface="Calibri" panose="020F0502020204030204" pitchFamily="34" charset="0"/>
              </a:rPr>
              <a:t>significant portion of your project involved implementing proper processes that use resources efficiently, did not generate hazardous wastes and promoted beneficial reuse and recycling of building components and material. This would include material management for recycling of materials that could be used in the future</a:t>
            </a:r>
            <a:r>
              <a:rPr lang="en-US" altLang="en-US" sz="1401">
                <a:solidFill>
                  <a:srgbClr val="000000"/>
                </a:solidFill>
                <a:latin typeface="Calibri" panose="020F0502020204030204" pitchFamily="34" charset="0"/>
              </a:rPr>
              <a:t>..</a:t>
            </a:r>
          </a:p>
          <a:p>
            <a:pPr defTabSz="915040" eaLnBrk="0" fontAlgn="base" hangingPunct="0">
              <a:spcBef>
                <a:spcPct val="0"/>
              </a:spcBef>
              <a:spcAft>
                <a:spcPct val="0"/>
              </a:spcAft>
            </a:pPr>
            <a:endParaRPr lang="en-US" altLang="en-US" sz="1401">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b="1">
                <a:solidFill>
                  <a:srgbClr val="000000"/>
                </a:solidFill>
                <a:latin typeface="Calibri" panose="020F0502020204030204" pitchFamily="34" charset="0"/>
              </a:rPr>
              <a:t>Community Enhancement</a:t>
            </a: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The project recognized the need to support the local community by involvement, enhancement, including economic development by use of local workforce and training, local use of commerce and materials.</a:t>
            </a:r>
          </a:p>
          <a:p>
            <a:pPr defTabSz="915040" eaLnBrk="0" fontAlgn="base" hangingPunct="0">
              <a:spcBef>
                <a:spcPct val="0"/>
              </a:spcBef>
              <a:spcAft>
                <a:spcPct val="0"/>
              </a:spcAft>
            </a:pP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b="1">
                <a:solidFill>
                  <a:srgbClr val="000000"/>
                </a:solidFill>
                <a:latin typeface="Calibri" panose="020F0502020204030204" pitchFamily="34" charset="0"/>
              </a:rPr>
              <a:t>Environmental Enterprise</a:t>
            </a: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The work pertained to the development and implementation of unique and innovative solutions that provide significant environmental and social benefit. Consider technical feasibility and commercial viability.</a:t>
            </a:r>
            <a:endParaRPr lang="en-US" altLang="en-US" sz="1801">
              <a:latin typeface="Arial" panose="020B0604020202020204" pitchFamily="34" charset="0"/>
            </a:endParaRPr>
          </a:p>
        </p:txBody>
      </p:sp>
      <p:sp>
        <p:nvSpPr>
          <p:cNvPr id="7" name="Text Box 6"/>
          <p:cNvSpPr txBox="1">
            <a:spLocks noChangeArrowheads="1"/>
          </p:cNvSpPr>
          <p:nvPr/>
        </p:nvSpPr>
        <p:spPr bwMode="auto">
          <a:xfrm>
            <a:off x="1014986" y="28645015"/>
            <a:ext cx="13895183" cy="8476586"/>
          </a:xfrm>
          <a:prstGeom prst="rect">
            <a:avLst/>
          </a:prstGeom>
          <a:solidFill>
            <a:srgbClr val="D3DBE5">
              <a:alpha val="70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601" tIns="36601" rIns="36601" bIns="36601" numCol="1" anchor="t" anchorCtr="0" compatLnSpc="1">
            <a:prstTxWarp prst="textNoShape">
              <a:avLst/>
            </a:prstTxWarp>
          </a:bodyPr>
          <a:lstStyle/>
          <a:p>
            <a:pPr defTabSz="915040" eaLnBrk="0" fontAlgn="base" hangingPunct="0">
              <a:spcBef>
                <a:spcPct val="0"/>
              </a:spcBef>
              <a:spcAft>
                <a:spcPct val="0"/>
              </a:spcAft>
            </a:pPr>
            <a:r>
              <a:rPr lang="en-US" altLang="en-US" sz="2402" b="1">
                <a:solidFill>
                  <a:srgbClr val="000000"/>
                </a:solidFill>
                <a:latin typeface="Calibri" panose="020F0502020204030204" pitchFamily="34" charset="0"/>
              </a:rPr>
              <a:t>Education</a:t>
            </a: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The work involved developing educational programs for the local</a:t>
            </a:r>
          </a:p>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community and extended beyond those associated with specification compliance programs. Conducted outreach to the local community and provided vocational training for long term employment. Provided an open forum for the public to learn the benefits and aspects of the demolition Industry.</a:t>
            </a:r>
          </a:p>
          <a:p>
            <a:pPr defTabSz="915040" eaLnBrk="0" fontAlgn="base" hangingPunct="0">
              <a:spcBef>
                <a:spcPct val="0"/>
              </a:spcBef>
              <a:spcAft>
                <a:spcPct val="0"/>
              </a:spcAft>
            </a:pP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b="1">
                <a:solidFill>
                  <a:srgbClr val="000000"/>
                </a:solidFill>
                <a:latin typeface="Calibri" panose="020F0502020204030204" pitchFamily="34" charset="0"/>
              </a:rPr>
              <a:t>Pollution Prevention and Resource Conservation</a:t>
            </a: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Project implemented a comprehensive and formalized policy program, systems and procedures that extend beyond required compliance measures and was able to use resources wisely and train employees.</a:t>
            </a:r>
          </a:p>
          <a:p>
            <a:pPr defTabSz="915040" eaLnBrk="0" fontAlgn="base" hangingPunct="0">
              <a:spcBef>
                <a:spcPct val="0"/>
              </a:spcBef>
              <a:spcAft>
                <a:spcPct val="0"/>
              </a:spcAft>
            </a:pP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b="1">
                <a:solidFill>
                  <a:srgbClr val="000000"/>
                </a:solidFill>
                <a:latin typeface="Calibri" panose="020F0502020204030204" pitchFamily="34" charset="0"/>
              </a:rPr>
              <a:t>Special Project Considerations</a:t>
            </a:r>
            <a:endParaRPr lang="en-US" altLang="en-US" sz="2402">
              <a:solidFill>
                <a:srgbClr val="000000"/>
              </a:solidFill>
              <a:latin typeface="Calibri" panose="020F0502020204030204" pitchFamily="34" charset="0"/>
            </a:endParaRPr>
          </a:p>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Project implemented specialty innovations or circumstances that recognizes required innovation on the part of the contractor. Development of alternative methodologies that benefits the industry as a whole </a:t>
            </a:r>
            <a:endParaRPr lang="en-US" altLang="en-US" sz="1801">
              <a:latin typeface="Arial" panose="020B0604020202020204" pitchFamily="34" charset="0"/>
            </a:endParaRPr>
          </a:p>
        </p:txBody>
      </p:sp>
      <p:sp>
        <p:nvSpPr>
          <p:cNvPr id="8" name="Text Box 7"/>
          <p:cNvSpPr txBox="1">
            <a:spLocks noChangeArrowheads="1"/>
          </p:cNvSpPr>
          <p:nvPr/>
        </p:nvSpPr>
        <p:spPr bwMode="auto">
          <a:xfrm>
            <a:off x="16257272" y="28613244"/>
            <a:ext cx="13942840" cy="8508357"/>
          </a:xfrm>
          <a:prstGeom prst="rect">
            <a:avLst/>
          </a:prstGeom>
          <a:solidFill>
            <a:srgbClr val="D3DBE5">
              <a:alpha val="70000"/>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601" tIns="36601" rIns="36601" bIns="36601" numCol="1" anchor="t" anchorCtr="0" compatLnSpc="1">
            <a:prstTxWarp prst="textNoShape">
              <a:avLst/>
            </a:prstTxWarp>
          </a:bodyPr>
          <a:lstStyle/>
          <a:p>
            <a:pPr defTabSz="915040" eaLnBrk="0" fontAlgn="base" hangingPunct="0">
              <a:spcBef>
                <a:spcPct val="0"/>
              </a:spcBef>
              <a:spcAft>
                <a:spcPct val="0"/>
              </a:spcAft>
            </a:pPr>
            <a:r>
              <a:rPr lang="en-US" altLang="en-US" sz="2402">
                <a:solidFill>
                  <a:srgbClr val="000000"/>
                </a:solidFill>
                <a:latin typeface="Calibri" panose="020F0502020204030204" pitchFamily="34" charset="0"/>
              </a:rPr>
              <a:t>Include a conclusion, high-level statistics about your project. </a:t>
            </a:r>
          </a:p>
          <a:p>
            <a:pPr defTabSz="915040" eaLnBrk="0" fontAlgn="base" hangingPunct="0">
              <a:spcBef>
                <a:spcPct val="0"/>
              </a:spcBef>
              <a:spcAft>
                <a:spcPct val="0"/>
              </a:spcAft>
            </a:pPr>
            <a:endParaRPr lang="en-US" altLang="en-US" sz="1801">
              <a:latin typeface="Arial" panose="020B0604020202020204" pitchFamily="34" charset="0"/>
            </a:endParaRPr>
          </a:p>
        </p:txBody>
      </p:sp>
      <p:pic>
        <p:nvPicPr>
          <p:cNvPr id="1032" name="Picture 8" descr="2018"/>
          <p:cNvPicPr>
            <a:picLocks noChangeAspect="1" noChangeArrowheads="1"/>
          </p:cNvPicPr>
          <p:nvPr/>
        </p:nvPicPr>
        <p:blipFill>
          <a:blip r:embed="rId3" cstate="print">
            <a:extLst>
              <a:ext uri="{28A0092B-C50C-407E-A947-70E740481C1C}">
                <a14:useLocalDpi xmlns:a14="http://schemas.microsoft.com/office/drawing/2010/main" val="0"/>
              </a:ext>
            </a:extLst>
          </a:blip>
          <a:srcRect t="8043" b="8043"/>
          <a:stretch>
            <a:fillRect/>
          </a:stretch>
        </p:blipFill>
        <p:spPr bwMode="auto">
          <a:xfrm>
            <a:off x="938734" y="15291534"/>
            <a:ext cx="12066745" cy="6749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3" name="Picture 9" descr="2018"/>
          <p:cNvPicPr>
            <a:picLocks noChangeAspect="1" noChangeArrowheads="1"/>
          </p:cNvPicPr>
          <p:nvPr/>
        </p:nvPicPr>
        <p:blipFill>
          <a:blip r:embed="rId4" cstate="print">
            <a:extLst>
              <a:ext uri="{28A0092B-C50C-407E-A947-70E740481C1C}">
                <a14:useLocalDpi xmlns:a14="http://schemas.microsoft.com/office/drawing/2010/main" val="0"/>
              </a:ext>
            </a:extLst>
          </a:blip>
          <a:srcRect t="7675" b="7675"/>
          <a:stretch>
            <a:fillRect/>
          </a:stretch>
        </p:blipFill>
        <p:spPr bwMode="auto">
          <a:xfrm>
            <a:off x="16257272" y="19687094"/>
            <a:ext cx="14708529" cy="8300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4" name="Picture 10" descr="2018"/>
          <p:cNvPicPr>
            <a:picLocks noChangeAspect="1" noChangeArrowheads="1"/>
          </p:cNvPicPr>
          <p:nvPr/>
        </p:nvPicPr>
        <p:blipFill>
          <a:blip r:embed="rId5" cstate="print">
            <a:extLst>
              <a:ext uri="{28A0092B-C50C-407E-A947-70E740481C1C}">
                <a14:useLocalDpi xmlns:a14="http://schemas.microsoft.com/office/drawing/2010/main" val="0"/>
              </a:ext>
            </a:extLst>
          </a:blip>
          <a:srcRect t="1668" b="1668"/>
          <a:stretch>
            <a:fillRect/>
          </a:stretch>
        </p:blipFill>
        <p:spPr bwMode="auto">
          <a:xfrm>
            <a:off x="13620253" y="16773665"/>
            <a:ext cx="6902318" cy="100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11"/>
          <p:cNvSpPr txBox="1">
            <a:spLocks noChangeArrowheads="1"/>
          </p:cNvSpPr>
          <p:nvPr/>
        </p:nvSpPr>
        <p:spPr bwMode="auto">
          <a:xfrm>
            <a:off x="1002277" y="36705397"/>
            <a:ext cx="16673585" cy="26433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601" tIns="36601" rIns="36601" bIns="36601" numCol="1" anchor="t" anchorCtr="0" compatLnSpc="1">
            <a:prstTxWarp prst="textNoShape">
              <a:avLst/>
            </a:prstTxWarp>
          </a:bodyPr>
          <a:lstStyle/>
          <a:p>
            <a:pPr defTabSz="915040" eaLnBrk="0" fontAlgn="base" hangingPunct="0">
              <a:spcBef>
                <a:spcPct val="0"/>
              </a:spcBef>
              <a:spcAft>
                <a:spcPct val="0"/>
              </a:spcAft>
            </a:pPr>
            <a:r>
              <a:rPr lang="en-US" altLang="en-US" sz="10007" b="1">
                <a:solidFill>
                  <a:srgbClr val="FFFFFF"/>
                </a:solidFill>
                <a:latin typeface="Calibri" panose="020F0502020204030204" pitchFamily="34" charset="0"/>
              </a:rPr>
              <a:t>Company Tagline/ hi res logo</a:t>
            </a:r>
            <a:endParaRPr lang="en-US" altLang="en-US" sz="1801">
              <a:latin typeface="Arial" panose="020B0604020202020204" pitchFamily="34" charset="0"/>
            </a:endParaRPr>
          </a:p>
        </p:txBody>
      </p:sp>
    </p:spTree>
    <p:extLst>
      <p:ext uri="{BB962C8B-B14F-4D97-AF65-F5344CB8AC3E}">
        <p14:creationId xmlns:p14="http://schemas.microsoft.com/office/powerpoint/2010/main" val="24240315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322</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SmithBucklin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Cameron</dc:creator>
  <cp:lastModifiedBy>Wheeler, Cameron</cp:lastModifiedBy>
  <cp:revision>2</cp:revision>
  <dcterms:created xsi:type="dcterms:W3CDTF">2022-07-27T17:57:43Z</dcterms:created>
  <dcterms:modified xsi:type="dcterms:W3CDTF">2022-08-09T16:33:36Z</dcterms:modified>
</cp:coreProperties>
</file>